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5"/>
  </p:notesMasterIdLst>
  <p:sldIdLst>
    <p:sldId id="256" r:id="rId2"/>
    <p:sldId id="257" r:id="rId3"/>
    <p:sldId id="258" r:id="rId4"/>
    <p:sldId id="261" r:id="rId5"/>
    <p:sldId id="259" r:id="rId6"/>
    <p:sldId id="280" r:id="rId7"/>
    <p:sldId id="263" r:id="rId8"/>
    <p:sldId id="281" r:id="rId9"/>
    <p:sldId id="283" r:id="rId10"/>
    <p:sldId id="373" r:id="rId11"/>
    <p:sldId id="372" r:id="rId12"/>
    <p:sldId id="302" r:id="rId13"/>
    <p:sldId id="301" r:id="rId14"/>
    <p:sldId id="284" r:id="rId15"/>
    <p:sldId id="375" r:id="rId16"/>
    <p:sldId id="374" r:id="rId17"/>
    <p:sldId id="376" r:id="rId18"/>
    <p:sldId id="378" r:id="rId19"/>
    <p:sldId id="377" r:id="rId20"/>
    <p:sldId id="348" r:id="rId21"/>
    <p:sldId id="379" r:id="rId22"/>
    <p:sldId id="264" r:id="rId23"/>
    <p:sldId id="324" r:id="rId24"/>
    <p:sldId id="347" r:id="rId25"/>
    <p:sldId id="353" r:id="rId26"/>
    <p:sldId id="354" r:id="rId27"/>
    <p:sldId id="356" r:id="rId28"/>
    <p:sldId id="358" r:id="rId29"/>
    <p:sldId id="357" r:id="rId30"/>
    <p:sldId id="325" r:id="rId31"/>
    <p:sldId id="361" r:id="rId32"/>
    <p:sldId id="266" r:id="rId33"/>
    <p:sldId id="360" r:id="rId34"/>
    <p:sldId id="362" r:id="rId35"/>
    <p:sldId id="363" r:id="rId36"/>
    <p:sldId id="364" r:id="rId37"/>
    <p:sldId id="365" r:id="rId38"/>
    <p:sldId id="366" r:id="rId39"/>
    <p:sldId id="367" r:id="rId40"/>
    <p:sldId id="368" r:id="rId41"/>
    <p:sldId id="359" r:id="rId42"/>
    <p:sldId id="267" r:id="rId43"/>
    <p:sldId id="369" r:id="rId44"/>
    <p:sldId id="282" r:id="rId45"/>
    <p:sldId id="380" r:id="rId46"/>
    <p:sldId id="383" r:id="rId47"/>
    <p:sldId id="381" r:id="rId48"/>
    <p:sldId id="382" r:id="rId49"/>
    <p:sldId id="384" r:id="rId50"/>
    <p:sldId id="269" r:id="rId51"/>
    <p:sldId id="275" r:id="rId52"/>
    <p:sldId id="260" r:id="rId53"/>
    <p:sldId id="352"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 id="258"/>
          </p14:sldIdLst>
        </p14:section>
        <p14:section name="Automating Verification: Why?" id="{0BC79F9D-E67B-4E5E-89CE-69489642B918}">
          <p14:sldIdLst>
            <p14:sldId id="261"/>
            <p14:sldId id="259"/>
            <p14:sldId id="280"/>
            <p14:sldId id="263"/>
          </p14:sldIdLst>
        </p14:section>
        <p14:section name="Automating Verification: What?" id="{F48DA85C-88B3-43FE-AC54-EC3BEC4F9E9F}">
          <p14:sldIdLst>
            <p14:sldId id="281"/>
            <p14:sldId id="283"/>
          </p14:sldIdLst>
        </p14:section>
        <p14:section name="Automating Verification: How?" id="{5B79D72B-24C7-4FFC-9AF9-B9F4E862F84B}">
          <p14:sldIdLst>
            <p14:sldId id="373"/>
            <p14:sldId id="372"/>
            <p14:sldId id="302"/>
            <p14:sldId id="301"/>
            <p14:sldId id="284"/>
            <p14:sldId id="375"/>
            <p14:sldId id="374"/>
            <p14:sldId id="376"/>
            <p14:sldId id="378"/>
            <p14:sldId id="377"/>
            <p14:sldId id="348"/>
            <p14:sldId id="379"/>
            <p14:sldId id="264"/>
            <p14:sldId id="324"/>
            <p14:sldId id="347"/>
            <p14:sldId id="353"/>
            <p14:sldId id="354"/>
            <p14:sldId id="356"/>
            <p14:sldId id="358"/>
            <p14:sldId id="357"/>
            <p14:sldId id="325"/>
            <p14:sldId id="361"/>
            <p14:sldId id="266"/>
            <p14:sldId id="360"/>
            <p14:sldId id="362"/>
            <p14:sldId id="363"/>
            <p14:sldId id="364"/>
            <p14:sldId id="365"/>
            <p14:sldId id="366"/>
            <p14:sldId id="367"/>
            <p14:sldId id="368"/>
            <p14:sldId id="359"/>
            <p14:sldId id="267"/>
            <p14:sldId id="369"/>
            <p14:sldId id="282"/>
          </p14:sldIdLst>
        </p14:section>
        <p14:section name="Automating Verification: What next?" id="{63796275-F092-4043-B15F-F499E7B60E13}">
          <p14:sldIdLst>
            <p14:sldId id="380"/>
            <p14:sldId id="383"/>
            <p14:sldId id="381"/>
            <p14:sldId id="382"/>
            <p14:sldId id="384"/>
            <p14:sldId id="269"/>
            <p14:sldId id="275"/>
          </p14:sldIdLst>
        </p14:section>
        <p14:section name="Rejects" id="{92108CC4-C9AB-4C4C-8B2A-DA70A1CB24D5}">
          <p14:sldIdLst>
            <p14:sldId id="260"/>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5083" autoAdjust="0"/>
  </p:normalViewPr>
  <p:slideViewPr>
    <p:cSldViewPr snapToGrid="0">
      <p:cViewPr varScale="1">
        <p:scale>
          <a:sx n="62" d="100"/>
          <a:sy n="62" d="100"/>
        </p:scale>
        <p:origin x="4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ask Adam if “pieces” is fine</a:t>
            </a:r>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19932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scale by time taken, include estimates for rewriting-based</a:t>
            </a:r>
          </a:p>
          <a:p>
            <a:r>
              <a:rPr lang="en-US" dirty="0"/>
              <a:t>TODO: how to time-estimate bounds analysis?</a:t>
            </a:r>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3089535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2263030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talk about and represent case analysis + recursion + function body </a:t>
            </a:r>
            <a:r>
              <a:rPr lang="en-US" dirty="0" err="1"/>
              <a:t>inlining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21076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3414695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841839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48</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53</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349590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1221584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160038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558206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169608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commons.wikimedia.org/wiki/File:HTTPS_icon.pn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How?</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10</a:t>
            </a:fld>
            <a:endParaRPr lang="en-US"/>
          </a:p>
        </p:txBody>
      </p:sp>
    </p:spTree>
    <p:extLst>
      <p:ext uri="{BB962C8B-B14F-4D97-AF65-F5344CB8AC3E}">
        <p14:creationId xmlns:p14="http://schemas.microsoft.com/office/powerpoint/2010/main" val="110895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52724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97725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15</a:t>
            </a:fld>
            <a:endParaRPr lang="en-US"/>
          </a:p>
        </p:txBody>
      </p:sp>
    </p:spTree>
    <p:extLst>
      <p:ext uri="{BB962C8B-B14F-4D97-AF65-F5344CB8AC3E}">
        <p14:creationId xmlns:p14="http://schemas.microsoft.com/office/powerpoint/2010/main" val="207099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9556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18</a:t>
            </a:fld>
            <a:endParaRPr lang="en-US"/>
          </a:p>
        </p:txBody>
      </p:sp>
    </p:spTree>
    <p:extLst>
      <p:ext uri="{BB962C8B-B14F-4D97-AF65-F5344CB8AC3E}">
        <p14:creationId xmlns:p14="http://schemas.microsoft.com/office/powerpoint/2010/main" val="2475636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19</a:t>
            </a:fld>
            <a:endParaRPr lang="en-US"/>
          </a:p>
        </p:txBody>
      </p:sp>
    </p:spTree>
    <p:extLst>
      <p:ext uri="{BB962C8B-B14F-4D97-AF65-F5344CB8AC3E}">
        <p14:creationId xmlns:p14="http://schemas.microsoft.com/office/powerpoint/2010/main" val="2354117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20</a:t>
            </a:fld>
            <a:endParaRPr lang="en-US"/>
          </a:p>
        </p:txBody>
      </p:sp>
    </p:spTree>
    <p:extLst>
      <p:ext uri="{BB962C8B-B14F-4D97-AF65-F5344CB8AC3E}">
        <p14:creationId xmlns:p14="http://schemas.microsoft.com/office/powerpoint/2010/main" val="137141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21</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1174399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22</a:t>
            </a:fld>
            <a:endParaRPr lang="en-US"/>
          </a:p>
        </p:txBody>
      </p:sp>
    </p:spTree>
    <p:extLst>
      <p:ext uri="{BB962C8B-B14F-4D97-AF65-F5344CB8AC3E}">
        <p14:creationId xmlns:p14="http://schemas.microsoft.com/office/powerpoint/2010/main" val="644490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128258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24</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412794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49047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3512672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973888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322296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3</a:t>
            </a:fld>
            <a:endParaRPr lang="en-US"/>
          </a:p>
        </p:txBody>
      </p:sp>
    </p:spTree>
    <p:extLst>
      <p:ext uri="{BB962C8B-B14F-4D97-AF65-F5344CB8AC3E}">
        <p14:creationId xmlns:p14="http://schemas.microsoft.com/office/powerpoint/2010/main" val="99312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1187081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3761414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689701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2250372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3952496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324930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4095879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862656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code-sharing-preservation</a:t>
            </a:r>
          </a:p>
          <a:p>
            <a:pPr>
              <a:lnSpc>
                <a:spcPct val="100000"/>
              </a:lnSpc>
              <a:spcBef>
                <a:spcPts val="0"/>
              </a:spcBef>
            </a:pPr>
            <a:r>
              <a:rPr lang="en-US" dirty="0"/>
              <a:t>Some words about </a:t>
            </a:r>
            <a:r>
              <a:rPr lang="en-US" dirty="0" err="1"/>
              <a:t>LetIn</a:t>
            </a:r>
            <a:r>
              <a:rPr lang="en-US" dirty="0"/>
              <a:t> monad</a:t>
            </a:r>
          </a:p>
          <a:p>
            <a:pPr>
              <a:lnSpc>
                <a:spcPct val="100000"/>
              </a:lnSpc>
              <a:spcBef>
                <a:spcPts val="0"/>
              </a:spcBef>
            </a:pPr>
            <a:r>
              <a:rPr lang="en-US" dirty="0"/>
              <a:t>Some words about re-doing </a:t>
            </a:r>
            <a:r>
              <a:rPr lang="en-US" dirty="0" err="1"/>
              <a:t>NbE</a:t>
            </a:r>
            <a:r>
              <a:rPr lang="en-US" dirty="0"/>
              <a:t> in the </a:t>
            </a:r>
            <a:r>
              <a:rPr lang="en-US" dirty="0" err="1"/>
              <a:t>LetIn</a:t>
            </a:r>
            <a:r>
              <a:rPr lang="en-US" dirty="0"/>
              <a:t> monad, which is like the CPS monad</a:t>
            </a:r>
          </a:p>
          <a:p>
            <a:pPr>
              <a:lnSpc>
                <a:spcPct val="100000"/>
              </a:lnSpc>
              <a:spcBef>
                <a:spcPts val="0"/>
              </a:spcBef>
            </a:pPr>
            <a:r>
              <a:rPr lang="en-US" dirty="0"/>
              <a:t>Haven’t seen it in the literature, but it’s not too tricky</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3134378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Perhaps the most interesting component is that fusing rewriting with </a:t>
            </a:r>
            <a:r>
              <a:rPr lang="en-US" dirty="0" err="1"/>
              <a:t>NbE</a:t>
            </a:r>
            <a:r>
              <a:rPr lang="en-US" dirty="0"/>
              <a:t> in PHOAS allows us to delay rewriting and achieve complete rewriting in a single pass when the rewrite rules form a DAG</a:t>
            </a:r>
          </a:p>
          <a:p>
            <a:pPr>
              <a:lnSpc>
                <a:spcPct val="100000"/>
              </a:lnSpc>
              <a:spcBef>
                <a:spcPts val="0"/>
              </a:spcBef>
            </a:pPr>
            <a:r>
              <a:rPr lang="en-US" dirty="0"/>
              <a:t>(We have extra magic for when they don’t.  The magic is called “fuel” and “try again”.)</a:t>
            </a:r>
          </a:p>
          <a:p>
            <a:pPr>
              <a:lnSpc>
                <a:spcPct val="100000"/>
              </a:lnSpc>
              <a:spcBef>
                <a:spcPts val="0"/>
              </a:spcBef>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782706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871302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1418593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2902995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2824855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43</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44</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818958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670498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r>
              <a:rPr lang="en-US" dirty="0"/>
              <a:t>We keep carving out the proof engine and using reflection: maybe we shouldn’t need to do this?</a:t>
            </a:r>
          </a:p>
          <a:p>
            <a:r>
              <a:rPr lang="en-US" dirty="0"/>
              <a:t>When reflection gets big, same problem shows up recursively</a:t>
            </a:r>
          </a:p>
          <a:p>
            <a:r>
              <a:rPr lang="en-US" dirty="0"/>
              <a:t>It's not just accident; there are good reasons that obvious solutions have the wrong </a:t>
            </a:r>
            <a:r>
              <a:rPr lang="en-US" dirty="0" err="1"/>
              <a:t>asymptotics</a:t>
            </a:r>
            <a:endParaRPr lang="en-US" dirty="0"/>
          </a:p>
          <a:p>
            <a:r>
              <a:rPr lang="en-US" dirty="0"/>
              <a:t>Performance issue is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Power and performance: choose one</a:t>
            </a:r>
          </a:p>
          <a:p>
            <a:r>
              <a:rPr lang="en-US" dirty="0"/>
              <a:t>Things that Coq profiler reports as a problem is far from the problem being worked on (</a:t>
            </a:r>
            <a:r>
              <a:rPr lang="en-US" dirty="0" err="1"/>
              <a:t>evar</a:t>
            </a:r>
            <a:r>
              <a:rPr lang="en-US" dirty="0"/>
              <a:t> instance allocation has nothing to do with correctness of a given C algorithm)</a:t>
            </a:r>
          </a:p>
          <a:p>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1910606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br>
              <a:rPr lang="en-US" dirty="0"/>
            </a:br>
            <a:r>
              <a:rPr lang="en-US" dirty="0"/>
              <a:t>Takeaways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Asymptotic scaling of interactive proof assistant response is a real problem!</a:t>
            </a:r>
          </a:p>
          <a:p>
            <a:r>
              <a:rPr lang="en-US" dirty="0"/>
              <a:t>As a field, we haven’t yet studied why proof engines are asymptotically slow</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3012974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1405531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198420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Why?</a:t>
            </a:r>
            <a:br>
              <a:rPr lang="en-US" dirty="0"/>
            </a:br>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Arms race where we need to be 100% correct</a:t>
            </a:r>
          </a:p>
          <a:p>
            <a:r>
              <a:rPr lang="en-US" dirty="0"/>
              <a:t>=&gt; need to keep making new and better crypto as computers get more powerful</a:t>
            </a:r>
          </a:p>
          <a:p>
            <a:r>
              <a:rPr lang="en-US" dirty="0"/>
              <a:t>Verification will let us deploy new crypto with confidence (c.f. 100% correct)</a:t>
            </a:r>
          </a:p>
          <a:p>
            <a:r>
              <a:rPr lang="en-US" dirty="0"/>
              <a:t>10x—100x overhead </a:t>
            </a:r>
            <a:r>
              <a:rPr lang="en-US" dirty="0">
                <a:sym typeface="Wingdings" panose="05000000000000000000" pitchFamily="2" charset="2"/>
              </a:rPr>
              <a:t> </a:t>
            </a:r>
            <a:r>
              <a:rPr lang="en-US" dirty="0"/>
              <a:t>automated verification needed for responsiveness/ease/quickness</a:t>
            </a:r>
          </a:p>
          <a:p>
            <a:pPr lvl="1"/>
            <a:r>
              <a:rPr lang="en-US" dirty="0"/>
              <a:t>Plots of overhead here</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Tree>
    <p:extLst>
      <p:ext uri="{BB962C8B-B14F-4D97-AF65-F5344CB8AC3E}">
        <p14:creationId xmlns:p14="http://schemas.microsoft.com/office/powerpoint/2010/main" val="4172810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2329219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804375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272266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53</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Abound</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 (TODO: Change this)</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 (TODO: Change this)</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7</a:t>
            </a:fld>
            <a:endParaRPr lang="en-US"/>
          </a:p>
        </p:txBody>
      </p:sp>
      <p:sp>
        <p:nvSpPr>
          <p:cNvPr id="6" name="Content Placeholder 2">
            <a:extLst>
              <a:ext uri="{FF2B5EF4-FFF2-40B4-BE49-F238E27FC236}">
                <a16:creationId xmlns:a16="http://schemas.microsoft.com/office/drawing/2014/main" id="{F2C564D7-7E52-40AC-A8D2-F26536337EDC}"/>
              </a:ext>
            </a:extLst>
          </p:cNvPr>
          <p:cNvSpPr txBox="1">
            <a:spLocks/>
          </p:cNvSpPr>
          <p:nvPr/>
        </p:nvSpPr>
        <p:spPr>
          <a:xfrm>
            <a:off x="838200" y="1825625"/>
            <a:ext cx="10515600" cy="526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Opportunity: Automate verification to enable innovation</a:t>
            </a:r>
          </a:p>
        </p:txBody>
      </p:sp>
      <p:sp>
        <p:nvSpPr>
          <p:cNvPr id="7" name="Content Placeholder 2">
            <a:extLst>
              <a:ext uri="{FF2B5EF4-FFF2-40B4-BE49-F238E27FC236}">
                <a16:creationId xmlns:a16="http://schemas.microsoft.com/office/drawing/2014/main" id="{9BB36457-DE6E-4C68-B547-5731B362780F}"/>
              </a:ext>
            </a:extLst>
          </p:cNvPr>
          <p:cNvSpPr txBox="1">
            <a:spLocks/>
          </p:cNvSpPr>
          <p:nvPr/>
        </p:nvSpPr>
        <p:spPr>
          <a:xfrm>
            <a:off x="838200" y="2351722"/>
            <a:ext cx="10515600" cy="510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Big Problem: Asymptotic performance</a:t>
            </a:r>
          </a:p>
        </p:txBody>
      </p:sp>
      <p:sp>
        <p:nvSpPr>
          <p:cNvPr id="8" name="Content Placeholder 2">
            <a:extLst>
              <a:ext uri="{FF2B5EF4-FFF2-40B4-BE49-F238E27FC236}">
                <a16:creationId xmlns:a16="http://schemas.microsoft.com/office/drawing/2014/main" id="{5ECC8B29-8053-496C-84C6-F60168FC42E4}"/>
              </a:ext>
            </a:extLst>
          </p:cNvPr>
          <p:cNvSpPr txBox="1">
            <a:spLocks/>
          </p:cNvSpPr>
          <p:nvPr/>
        </p:nvSpPr>
        <p:spPr>
          <a:xfrm>
            <a:off x="838200" y="28625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Important Next Steps</a:t>
            </a:r>
          </a:p>
          <a:p>
            <a:pPr lvl="1"/>
            <a:r>
              <a:rPr lang="en-US" dirty="0"/>
              <a:t>“We need to get the basics right”</a:t>
            </a:r>
          </a:p>
          <a:p>
            <a:endParaRPr lang="en-US" dirty="0"/>
          </a:p>
          <a:p>
            <a:endParaRPr lang="en-US" dirty="0"/>
          </a:p>
        </p:txBody>
      </p:sp>
    </p:spTree>
    <p:extLst>
      <p:ext uri="{BB962C8B-B14F-4D97-AF65-F5344CB8AC3E}">
        <p14:creationId xmlns:p14="http://schemas.microsoft.com/office/powerpoint/2010/main" val="298692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a:t>
            </a:fld>
            <a:endParaRPr lang="en-US"/>
          </a:p>
        </p:txBody>
      </p:sp>
    </p:spTree>
    <p:extLst>
      <p:ext uri="{BB962C8B-B14F-4D97-AF65-F5344CB8AC3E}">
        <p14:creationId xmlns:p14="http://schemas.microsoft.com/office/powerpoint/2010/main" val="12386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Write spec in math, generate proof that code matches spec, computer check proof</a:t>
            </a:r>
          </a:p>
          <a:p>
            <a:r>
              <a:rPr lang="en-US" dirty="0"/>
              <a:t>Automate generation of proof by writing a script that includes any human ingenuity needed</a:t>
            </a:r>
          </a:p>
          <a:p>
            <a:r>
              <a:rPr lang="en-US" dirty="0"/>
              <a:t>TODO: introduce proof engine here?</a:t>
            </a:r>
          </a:p>
          <a:p>
            <a:r>
              <a:rPr lang="en-US" dirty="0"/>
              <a:t>TODO: remind people of properties that differentiate interactive proof assistants, justify why these over e.g. SMT</a:t>
            </a:r>
          </a:p>
          <a:p>
            <a:r>
              <a:rPr lang="en-US" dirty="0"/>
              <a:t>tactic-driven for automation, scaling, innovation (people don’t necessarily have patience to write/read/maintain manual proof scripts)</a:t>
            </a:r>
          </a:p>
          <a:p>
            <a:r>
              <a:rPr lang="en-US" dirty="0"/>
              <a:t>dependently typed for expressivity and power (can indicate skepticism about dependent types)</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9</a:t>
            </a:fld>
            <a:endParaRPr lang="en-US"/>
          </a:p>
        </p:txBody>
      </p:sp>
    </p:spTree>
    <p:extLst>
      <p:ext uri="{BB962C8B-B14F-4D97-AF65-F5344CB8AC3E}">
        <p14:creationId xmlns:p14="http://schemas.microsoft.com/office/powerpoint/2010/main" val="580163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17826</TotalTime>
  <Words>5640</Words>
  <Application>Microsoft Office PowerPoint</Application>
  <PresentationFormat>Widescreen</PresentationFormat>
  <Paragraphs>649</Paragraphs>
  <Slides>53</Slides>
  <Notes>36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Calibri</vt:lpstr>
      <vt:lpstr>Arial</vt:lpstr>
      <vt:lpstr>Wingdings</vt:lpstr>
      <vt:lpstr>Calibri Light</vt:lpstr>
      <vt:lpstr>Office Theme</vt:lpstr>
      <vt:lpstr>Performance Engineering of Proof-Based Software Systems at Scale</vt:lpstr>
      <vt:lpstr>Takeaways</vt:lpstr>
      <vt:lpstr>Structure of this Defense</vt:lpstr>
      <vt:lpstr>Automating Verification: Why?</vt:lpstr>
      <vt:lpstr>Automating Verification: Why? Innovation in Cryptography</vt:lpstr>
      <vt:lpstr>Examples Abound</vt:lpstr>
      <vt:lpstr>Takeaways</vt:lpstr>
      <vt:lpstr>Automating Verification: What?</vt:lpstr>
      <vt:lpstr>Automating Verification: What?</vt:lpstr>
      <vt:lpstr>Automating Verification: How?</vt:lpstr>
      <vt:lpstr>Fiat Cryptography: The Goal</vt:lpstr>
      <vt:lpstr>Fiat Cryptography: Desiderata</vt:lpstr>
      <vt:lpstr>Spoiler: It Works Great!</vt:lpstr>
      <vt:lpstr>The Big Problem in Automating Verification</vt:lpstr>
      <vt:lpstr>State-of-the-Art Methodology</vt:lpstr>
      <vt:lpstr>Fiat Cryptography Pieces</vt:lpstr>
      <vt:lpstr>Fiat Cryptography Pieces</vt:lpstr>
      <vt:lpstr>The Big Problem in Automating Verification</vt:lpstr>
      <vt:lpstr>State-of-the-Art Methodology</vt:lpstr>
      <vt:lpstr>Fiat Cryptography: Methodology</vt:lpstr>
      <vt:lpstr>Takeaways</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Takeaways</vt:lpstr>
      <vt:lpstr>Automating Verification: Next Steps</vt:lpstr>
      <vt:lpstr>???</vt:lpstr>
      <vt:lpstr>Automating Verification: Next Steps Takeaways</vt:lpstr>
      <vt:lpstr>Proof Engines: Next Questions</vt:lpstr>
      <vt:lpstr>Proof Engines: Future-Oriented Takeaways</vt:lpstr>
      <vt:lpstr>Q &amp; A</vt:lpstr>
      <vt:lpstr>PowerPoint Presentation</vt:lpstr>
      <vt:lpstr>Takeaways</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129</cp:revision>
  <dcterms:created xsi:type="dcterms:W3CDTF">2020-11-09T22:36:26Z</dcterms:created>
  <dcterms:modified xsi:type="dcterms:W3CDTF">2020-11-25T19:02:38Z</dcterms:modified>
</cp:coreProperties>
</file>